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Inter" panose="020B0604020202020204" charset="0"/>
      <p:regular r:id="rId55"/>
      <p:bold r:id="rId56"/>
    </p:embeddedFont>
    <p:embeddedFont>
      <p:font typeface="Raleway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FE9784-375B-490C-8FD7-850E5FA003F6}">
  <a:tblStyle styleId="{05FE9784-375B-490C-8FD7-850E5FA003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5C1ED5-3815-40EB-9EA8-EAA5C83C909B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 b="off" i="off"/>
      <a:tcStyle>
        <a:tcBdr/>
        <a:fill>
          <a:solidFill>
            <a:srgbClr val="CADDE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DE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48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34bf09690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934bf09690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12-03 12-21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12-23 12-36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13-00  13-13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34bf09690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g934bf09690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34bf09690_0_1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934bf09690_0_1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34bf09690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934bf09690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60729fac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960729fac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34bf09690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934bf09690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34bf09690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934bf09690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34bf09690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934bf09690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34bf09690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934bf09690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34bf09690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934bf09690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3680d25f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93680d25f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34bf09690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934bf09690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3680d25f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93680d25f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34bf09690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934bf09690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34bf09690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934bf09690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34bf09690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934bf09690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34bf09690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934bf09690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34bf09690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34bf09690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3680d25f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3680d25f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34bf09690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34bf09690_0_1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3680d25f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3680d25f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34bf09690_0_1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34bf09690_0_1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34bf09690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34bf09690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34bf09690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934bf09690_2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34bf09690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934bf09690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3680d25f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3680d25f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34bf09690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934bf09690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34bf09690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934bf09690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3680d25f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3680d25f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3680d25f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3680d25f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60729fac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960729fac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60729fac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960729fac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60729fac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960729fac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34bf09690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934bf09690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3680d25f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93680d25f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3680d25f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93680d25f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3680d25f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3680d25f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3680d25f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3680d25f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3680d25f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3680d25f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3680d25f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3680d25f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3680d25f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3680d25f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3680d25f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3680d25f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34bf09690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934bf09690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34bf09690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34bf09690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34bf09690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934bf09690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34bf09690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934bf09690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60729fac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960729fac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futurespace.com.au/thought-leadership/how-much-space-will-you-need-in-the-future" TargetMode="External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olarmagazine.com/decentralising-solar-with-blockchain-improve-competitiveness-of-solar/" TargetMode="External"/><Relationship Id="rId4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1332900" y="1787530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40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Science Bootcamp</a:t>
            </a:r>
            <a:endParaRPr sz="40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ctrTitle"/>
          </p:nvPr>
        </p:nvSpPr>
        <p:spPr>
          <a:xfrm>
            <a:off x="1140864" y="384946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500" i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Baigal &amp; Flaude</a:t>
            </a:r>
            <a:endParaRPr sz="2500" i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475" y="567900"/>
            <a:ext cx="721025" cy="7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7159" y="3006624"/>
            <a:ext cx="4406841" cy="21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EDA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Average High and Low Temperature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1385" y="970663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month, by week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5135" y="1088809"/>
            <a:ext cx="3093912" cy="365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65597" y="1146809"/>
            <a:ext cx="3089152" cy="365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week and weekend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720" y="1241200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Daily energy generation and consumption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500" y="1088800"/>
            <a:ext cx="6167058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and consumption hourly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685" y="1088800"/>
            <a:ext cx="6370125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Energy generation and features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vs UV Index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2815038-1B1A-4D7B-B4DE-A29F1C6662D4}"/>
              </a:ext>
            </a:extLst>
          </p:cNvPr>
          <p:cNvGrpSpPr/>
          <p:nvPr/>
        </p:nvGrpSpPr>
        <p:grpSpPr>
          <a:xfrm>
            <a:off x="1314300" y="936400"/>
            <a:ext cx="6021626" cy="3871025"/>
            <a:chOff x="1314300" y="936400"/>
            <a:chExt cx="6021626" cy="3871025"/>
          </a:xfrm>
        </p:grpSpPr>
        <p:pic>
          <p:nvPicPr>
            <p:cNvPr id="239" name="Google Shape;239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4300" y="936400"/>
              <a:ext cx="6021626" cy="387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88543E-615A-4564-9FD1-D650AE1C1C52}"/>
                </a:ext>
              </a:extLst>
            </p:cNvPr>
            <p:cNvSpPr/>
            <p:nvPr/>
          </p:nvSpPr>
          <p:spPr>
            <a:xfrm>
              <a:off x="1314300" y="936400"/>
              <a:ext cx="3034676" cy="773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vs Temperature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D6ACF68-2618-4C06-94C6-DB4A5AEE249D}"/>
              </a:ext>
            </a:extLst>
          </p:cNvPr>
          <p:cNvGrpSpPr/>
          <p:nvPr/>
        </p:nvGrpSpPr>
        <p:grpSpPr>
          <a:xfrm>
            <a:off x="1143785" y="1088800"/>
            <a:ext cx="5679062" cy="3650825"/>
            <a:chOff x="1143785" y="1088800"/>
            <a:chExt cx="5679062" cy="3650825"/>
          </a:xfrm>
        </p:grpSpPr>
        <p:pic>
          <p:nvPicPr>
            <p:cNvPr id="247" name="Google Shape;247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785" y="1088800"/>
              <a:ext cx="5679062" cy="365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E1B855A-1511-48E5-821E-CFCFFD2038C7}"/>
                </a:ext>
              </a:extLst>
            </p:cNvPr>
            <p:cNvSpPr/>
            <p:nvPr/>
          </p:nvSpPr>
          <p:spPr>
            <a:xfrm>
              <a:off x="1143785" y="1088800"/>
              <a:ext cx="3257230" cy="598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generation vs Humidity</a:t>
            </a:r>
            <a:endParaRPr sz="2500" b="0" i="0" u="none" strike="noStrike" cap="none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3" name="Google Shape;25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D2AA6E7-B921-42E6-86F6-EACC842F8AB3}"/>
              </a:ext>
            </a:extLst>
          </p:cNvPr>
          <p:cNvGrpSpPr/>
          <p:nvPr/>
        </p:nvGrpSpPr>
        <p:grpSpPr>
          <a:xfrm>
            <a:off x="1572125" y="936400"/>
            <a:ext cx="5916143" cy="3803224"/>
            <a:chOff x="1572125" y="936400"/>
            <a:chExt cx="5916143" cy="3803224"/>
          </a:xfrm>
        </p:grpSpPr>
        <p:pic>
          <p:nvPicPr>
            <p:cNvPr id="255" name="Google Shape;255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72125" y="936400"/>
              <a:ext cx="5916143" cy="3803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3F87749-CBE2-459C-9789-67EBE22D1F06}"/>
                </a:ext>
              </a:extLst>
            </p:cNvPr>
            <p:cNvSpPr/>
            <p:nvPr/>
          </p:nvSpPr>
          <p:spPr>
            <a:xfrm>
              <a:off x="1694985" y="1003610"/>
              <a:ext cx="2988527" cy="465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4F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ctrTitle" idx="4294967295"/>
          </p:nvPr>
        </p:nvSpPr>
        <p:spPr>
          <a:xfrm>
            <a:off x="1458347" y="1170675"/>
            <a:ext cx="5315100" cy="13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" sz="3200" b="1" i="0" u="none" strike="noStrike" cap="non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Prédire la production &amp;  la consommation d’énergie</a:t>
            </a:r>
            <a:endParaRPr sz="4500" b="1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/>
        </p:nvSpPr>
        <p:spPr>
          <a:xfrm>
            <a:off x="6461050" y="2217025"/>
            <a:ext cx="2622300" cy="28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0175" y="2470400"/>
            <a:ext cx="3873824" cy="26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Temperature, humidity and generation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1" name="Google Shape;26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2685" y="1088788"/>
            <a:ext cx="5679062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311700" y="11359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Modélisation sur la production d'énergie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9" name="Google Shape;26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25" y="2171425"/>
            <a:ext cx="6800125" cy="26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>
            <a:spLocks noGrp="1"/>
          </p:cNvSpPr>
          <p:nvPr>
            <p:ph type="ctrTitle" idx="4294967295"/>
          </p:nvPr>
        </p:nvSpPr>
        <p:spPr>
          <a:xfrm>
            <a:off x="12688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6" name="Google Shape;27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6"/>
          <p:cNvSpPr txBox="1">
            <a:spLocks noGrp="1"/>
          </p:cNvSpPr>
          <p:nvPr>
            <p:ph type="body" idx="1"/>
          </p:nvPr>
        </p:nvSpPr>
        <p:spPr>
          <a:xfrm>
            <a:off x="174700" y="998525"/>
            <a:ext cx="2715900" cy="31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important feature (LR)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SelectKBest method</a:t>
            </a:r>
            <a:endParaRPr/>
          </a:p>
        </p:txBody>
      </p:sp>
      <p:sp>
        <p:nvSpPr>
          <p:cNvPr id="279" name="Google Shape;279;p46"/>
          <p:cNvSpPr txBox="1"/>
          <p:nvPr/>
        </p:nvSpPr>
        <p:spPr>
          <a:xfrm>
            <a:off x="802625" y="2572375"/>
            <a:ext cx="2175300" cy="19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0600" y="1188249"/>
            <a:ext cx="2816900" cy="341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9027" y="1159050"/>
            <a:ext cx="2716020" cy="35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>
            <a:spLocks noGrp="1"/>
          </p:cNvSpPr>
          <p:nvPr>
            <p:ph type="ctrTitle" idx="4294967295"/>
          </p:nvPr>
        </p:nvSpPr>
        <p:spPr>
          <a:xfrm>
            <a:off x="12688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Modèles et Résultats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9" name="Google Shape;289;p47"/>
          <p:cNvGraphicFramePr/>
          <p:nvPr/>
        </p:nvGraphicFramePr>
        <p:xfrm>
          <a:off x="868426" y="1216193"/>
          <a:ext cx="7656375" cy="3119575"/>
        </p:xfrm>
        <a:graphic>
          <a:graphicData uri="http://schemas.openxmlformats.org/drawingml/2006/table">
            <a:tbl>
              <a:tblPr firstRow="1" bandRow="1">
                <a:noFill/>
                <a:tableStyleId>{895C1ED5-3815-40EB-9EA8-EAA5C83C909B}</a:tableStyleId>
              </a:tblPr>
              <a:tblGrid>
                <a:gridCol w="179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0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6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Model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Before Feature selection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After Feature selection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Score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R2 score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MSE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R2 score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MSE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Linear regression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0.</a:t>
                      </a:r>
                      <a:r>
                        <a:rPr lang="en"/>
                        <a:t>58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0.</a:t>
                      </a:r>
                      <a:r>
                        <a:rPr lang="en"/>
                        <a:t>027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0.</a:t>
                      </a:r>
                      <a:r>
                        <a:rPr lang="en"/>
                        <a:t>57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0.02</a:t>
                      </a:r>
                      <a:r>
                        <a:rPr lang="en"/>
                        <a:t>7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Random Forest</a:t>
                      </a:r>
                      <a:endParaRPr sz="1400" b="1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0.</a:t>
                      </a:r>
                      <a:r>
                        <a:rPr lang="en"/>
                        <a:t>75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0.</a:t>
                      </a:r>
                      <a:r>
                        <a:rPr lang="en"/>
                        <a:t>016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0.</a:t>
                      </a:r>
                      <a:r>
                        <a:rPr lang="en"/>
                        <a:t>69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0.</a:t>
                      </a:r>
                      <a:r>
                        <a:rPr lang="en"/>
                        <a:t>019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0000"/>
                          </a:solidFill>
                        </a:rPr>
                        <a:t>XGBoost</a:t>
                      </a:r>
                      <a:endParaRPr sz="1400" b="1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82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012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72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0000"/>
                          </a:solidFill>
                        </a:rPr>
                        <a:t>0.</a:t>
                      </a:r>
                      <a:r>
                        <a:rPr lang="en">
                          <a:solidFill>
                            <a:srgbClr val="FF0000"/>
                          </a:solidFill>
                        </a:rPr>
                        <a:t>018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90" name="Google Shape;290;p47"/>
          <p:cNvCxnSpPr/>
          <p:nvPr/>
        </p:nvCxnSpPr>
        <p:spPr>
          <a:xfrm>
            <a:off x="5449275" y="1223325"/>
            <a:ext cx="0" cy="3098700"/>
          </a:xfrm>
          <a:prstGeom prst="straightConnector1">
            <a:avLst/>
          </a:prstGeom>
          <a:noFill/>
          <a:ln w="28575" cap="flat" cmpd="sng">
            <a:solidFill>
              <a:srgbClr val="E6B8A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title"/>
          </p:nvPr>
        </p:nvSpPr>
        <p:spPr>
          <a:xfrm>
            <a:off x="311700" y="12102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Modélisation sur la consommation d'énergie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6" name="Google Shape;29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500" y="2150850"/>
            <a:ext cx="4083900" cy="271987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8"/>
          <p:cNvSpPr txBox="1">
            <a:spLocks noGrp="1"/>
          </p:cNvSpPr>
          <p:nvPr>
            <p:ph type="body" idx="4294967295"/>
          </p:nvPr>
        </p:nvSpPr>
        <p:spPr>
          <a:xfrm>
            <a:off x="8467625" y="4867750"/>
            <a:ext cx="606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source</a:t>
            </a:r>
            <a:endParaRPr sz="9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Time series</a:t>
            </a:r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body" idx="1"/>
          </p:nvPr>
        </p:nvSpPr>
        <p:spPr>
          <a:xfrm>
            <a:off x="311700" y="1174275"/>
            <a:ext cx="44436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 dirty="0">
                <a:solidFill>
                  <a:schemeClr val="accent2"/>
                </a:solidFill>
                <a:highlight>
                  <a:srgbClr val="FFFFFF"/>
                </a:highlight>
              </a:rPr>
              <a:t>Why time series is special?</a:t>
            </a:r>
            <a:endParaRPr sz="1650" dirty="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 dirty="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lang="en" sz="1650" dirty="0">
                <a:solidFill>
                  <a:schemeClr val="accent2"/>
                </a:solidFill>
                <a:highlight>
                  <a:srgbClr val="FFFFFF"/>
                </a:highlight>
              </a:rPr>
              <a:t>Level,Trend,Seasonality,Noise, Stationarity</a:t>
            </a:r>
            <a:endParaRPr sz="1650" dirty="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50" y="1665975"/>
            <a:ext cx="40195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9"/>
          <p:cNvSpPr txBox="1">
            <a:spLocks noGrp="1"/>
          </p:cNvSpPr>
          <p:nvPr>
            <p:ph type="body" idx="1"/>
          </p:nvPr>
        </p:nvSpPr>
        <p:spPr>
          <a:xfrm>
            <a:off x="6487800" y="4473725"/>
            <a:ext cx="23445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</a:rPr>
              <a:t>ARIMA model</a:t>
            </a:r>
            <a:endParaRPr sz="11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307" name="Google Shape;307;p49"/>
          <p:cNvSpPr txBox="1">
            <a:spLocks noGrp="1"/>
          </p:cNvSpPr>
          <p:nvPr>
            <p:ph type="body" idx="1"/>
          </p:nvPr>
        </p:nvSpPr>
        <p:spPr>
          <a:xfrm>
            <a:off x="365625" y="2772075"/>
            <a:ext cx="3900000" cy="17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accent2"/>
                </a:solidFill>
                <a:highlight>
                  <a:srgbClr val="FFFFFF"/>
                </a:highlight>
              </a:rPr>
              <a:t>4 models used</a:t>
            </a:r>
            <a:endParaRPr sz="17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50"/>
              <a:buChar char="●"/>
            </a:pPr>
            <a:r>
              <a:rPr lang="en" sz="1750">
                <a:solidFill>
                  <a:schemeClr val="accent2"/>
                </a:solidFill>
                <a:highlight>
                  <a:srgbClr val="FFFFFF"/>
                </a:highlight>
              </a:rPr>
              <a:t>ARIMA</a:t>
            </a:r>
            <a:endParaRPr sz="17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50"/>
              <a:buChar char="●"/>
            </a:pPr>
            <a:r>
              <a:rPr lang="en" sz="1750">
                <a:solidFill>
                  <a:schemeClr val="accent2"/>
                </a:solidFill>
                <a:highlight>
                  <a:srgbClr val="FFFFFF"/>
                </a:highlight>
              </a:rPr>
              <a:t>SARIMAX</a:t>
            </a:r>
            <a:endParaRPr sz="17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50"/>
              <a:buChar char="●"/>
            </a:pPr>
            <a:r>
              <a:rPr lang="en" sz="1750">
                <a:solidFill>
                  <a:schemeClr val="accent2"/>
                </a:solidFill>
                <a:highlight>
                  <a:srgbClr val="FFFFFF"/>
                </a:highlight>
              </a:rPr>
              <a:t>LSTM (deep learning)</a:t>
            </a:r>
            <a:endParaRPr sz="17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50"/>
              <a:buChar char="●"/>
            </a:pPr>
            <a:r>
              <a:rPr lang="en" sz="1750">
                <a:solidFill>
                  <a:schemeClr val="accent2"/>
                </a:solidFill>
                <a:highlight>
                  <a:srgbClr val="FFFFFF"/>
                </a:highlight>
              </a:rPr>
              <a:t>Facebook’s Prophet</a:t>
            </a:r>
            <a:endParaRPr sz="17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modeling</a:t>
            </a:r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body" idx="1"/>
          </p:nvPr>
        </p:nvSpPr>
        <p:spPr>
          <a:xfrm>
            <a:off x="4798450" y="701600"/>
            <a:ext cx="3684900" cy="4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●"/>
            </a:pPr>
            <a:r>
              <a:rPr lang="en" sz="1400">
                <a:solidFill>
                  <a:schemeClr val="accent2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Find best parameters: auto_arima (functions as GridSeachCV)</a:t>
            </a:r>
            <a:endParaRPr sz="1400">
              <a:solidFill>
                <a:schemeClr val="accent2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AR:</a:t>
            </a:r>
            <a:r>
              <a:rPr lang="en" sz="1400" b="1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" sz="14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    Auto-regressive aspect of the model, which incorporates past values. </a:t>
            </a:r>
            <a:endParaRPr sz="14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Integrate:</a:t>
            </a:r>
            <a:r>
              <a:rPr lang="en" sz="1400" b="1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d   </a:t>
            </a:r>
            <a:r>
              <a:rPr lang="en" sz="14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Integrated part of the model. Effect the amount of differencing to apply to a time series</a:t>
            </a:r>
            <a:endParaRPr sz="1400">
              <a:solidFill>
                <a:srgbClr val="292929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17500" algn="l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MA:</a:t>
            </a:r>
            <a:r>
              <a:rPr lang="en" sz="1400" b="1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" sz="14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400" b="1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" sz="1400">
                <a:solidFill>
                  <a:srgbClr val="292929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Moving average part of the model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Georgia"/>
              <a:buChar char="●"/>
            </a:pPr>
            <a:r>
              <a:rPr lang="en" sz="1400" b="1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Model gets the trend and level. But not much accurate in terms of highest and lowest points.</a:t>
            </a:r>
            <a:endParaRPr sz="1400" b="1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1"/>
          </p:nvPr>
        </p:nvSpPr>
        <p:spPr>
          <a:xfrm>
            <a:off x="1407600" y="4296900"/>
            <a:ext cx="23445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Prediction vs actual consumption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25" y="1538750"/>
            <a:ext cx="3518443" cy="26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SARIMAX model</a:t>
            </a:r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388500" y="1353125"/>
            <a:ext cx="3684900" cy="21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ARIMA model with SEASONALITY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2" name="Google Shape;322;p51"/>
          <p:cNvSpPr txBox="1">
            <a:spLocks noGrp="1"/>
          </p:cNvSpPr>
          <p:nvPr>
            <p:ph type="body" idx="1"/>
          </p:nvPr>
        </p:nvSpPr>
        <p:spPr>
          <a:xfrm>
            <a:off x="2011025" y="4268650"/>
            <a:ext cx="9471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Train set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971800"/>
            <a:ext cx="5012663" cy="21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975" y="1919127"/>
            <a:ext cx="2812325" cy="22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1"/>
          <p:cNvSpPr txBox="1">
            <a:spLocks noGrp="1"/>
          </p:cNvSpPr>
          <p:nvPr>
            <p:ph type="body" idx="1"/>
          </p:nvPr>
        </p:nvSpPr>
        <p:spPr>
          <a:xfrm>
            <a:off x="7186100" y="4307400"/>
            <a:ext cx="14010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Test set (prediction)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LSTM model</a:t>
            </a:r>
            <a:endParaRPr/>
          </a:p>
        </p:txBody>
      </p:sp>
      <p:sp>
        <p:nvSpPr>
          <p:cNvPr id="331" name="Google Shape;331;p52"/>
          <p:cNvSpPr txBox="1">
            <a:spLocks noGrp="1"/>
          </p:cNvSpPr>
          <p:nvPr>
            <p:ph type="body" idx="1"/>
          </p:nvPr>
        </p:nvSpPr>
        <p:spPr>
          <a:xfrm>
            <a:off x="2966300" y="4418875"/>
            <a:ext cx="1632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Result in test set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00" y="1929077"/>
            <a:ext cx="7022901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 txBox="1">
            <a:spLocks noGrp="1"/>
          </p:cNvSpPr>
          <p:nvPr>
            <p:ph type="body" idx="1"/>
          </p:nvPr>
        </p:nvSpPr>
        <p:spPr>
          <a:xfrm>
            <a:off x="311700" y="1169800"/>
            <a:ext cx="67512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 simple LSTM model with 2 layers(input 100), 1 Dense layer (output 1), loss function:mae, optimizer:adam.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endParaRPr/>
          </a:p>
        </p:txBody>
      </p:sp>
      <p:sp>
        <p:nvSpPr>
          <p:cNvPr id="339" name="Google Shape;339;p53"/>
          <p:cNvSpPr txBox="1">
            <a:spLocks noGrp="1"/>
          </p:cNvSpPr>
          <p:nvPr>
            <p:ph type="body" idx="1"/>
          </p:nvPr>
        </p:nvSpPr>
        <p:spPr>
          <a:xfrm>
            <a:off x="3887869" y="4634625"/>
            <a:ext cx="8520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Prediction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grpSp>
        <p:nvGrpSpPr>
          <p:cNvPr id="340" name="Google Shape;340;p53"/>
          <p:cNvGrpSpPr/>
          <p:nvPr/>
        </p:nvGrpSpPr>
        <p:grpSpPr>
          <a:xfrm>
            <a:off x="627500" y="1274250"/>
            <a:ext cx="7528051" cy="3293525"/>
            <a:chOff x="627500" y="1274250"/>
            <a:chExt cx="7528051" cy="3293525"/>
          </a:xfrm>
        </p:grpSpPr>
        <p:pic>
          <p:nvPicPr>
            <p:cNvPr id="341" name="Google Shape;341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7500" y="1274250"/>
              <a:ext cx="7528051" cy="329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53"/>
            <p:cNvSpPr/>
            <p:nvPr/>
          </p:nvSpPr>
          <p:spPr>
            <a:xfrm>
              <a:off x="7327075" y="1446500"/>
              <a:ext cx="492000" cy="26103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53"/>
          <p:cNvGrpSpPr/>
          <p:nvPr/>
        </p:nvGrpSpPr>
        <p:grpSpPr>
          <a:xfrm>
            <a:off x="5953100" y="236093"/>
            <a:ext cx="2202449" cy="990570"/>
            <a:chOff x="480350" y="2033700"/>
            <a:chExt cx="3067050" cy="1495425"/>
          </a:xfrm>
        </p:grpSpPr>
        <p:pic>
          <p:nvPicPr>
            <p:cNvPr id="344" name="Google Shape;344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350" y="2033700"/>
              <a:ext cx="3067050" cy="149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53"/>
            <p:cNvSpPr/>
            <p:nvPr/>
          </p:nvSpPr>
          <p:spPr>
            <a:xfrm>
              <a:off x="1156600" y="2784150"/>
              <a:ext cx="2200800" cy="4143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/>
          <p:nvPr/>
        </p:nvSpPr>
        <p:spPr>
          <a:xfrm>
            <a:off x="5500" y="-17775"/>
            <a:ext cx="48846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45099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Objectif :</a:t>
            </a:r>
            <a:endParaRPr sz="2400" b="1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Construire un modèle de Machine Learning qui prédit la production et la consommation d’énergie d’une installation solaire.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5168825" y="937475"/>
            <a:ext cx="3800700" cy="4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0500" y="-8925"/>
            <a:ext cx="4238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ctrTitle" idx="4294967295"/>
          </p:nvPr>
        </p:nvSpPr>
        <p:spPr>
          <a:xfrm>
            <a:off x="12688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Modèles et Résultats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1" name="Google Shape;35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3" name="Google Shape;353;p54"/>
          <p:cNvGraphicFramePr/>
          <p:nvPr/>
        </p:nvGraphicFramePr>
        <p:xfrm>
          <a:off x="1366564" y="1438931"/>
          <a:ext cx="2788650" cy="2448450"/>
        </p:xfrm>
        <a:graphic>
          <a:graphicData uri="http://schemas.openxmlformats.org/drawingml/2006/table">
            <a:tbl>
              <a:tblPr firstRow="1" bandRow="1">
                <a:noFill/>
                <a:tableStyleId>{895C1ED5-3815-40EB-9EA8-EAA5C83C909B}</a:tableStyleId>
              </a:tblPr>
              <a:tblGrid>
                <a:gridCol w="13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Modèle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RMSE[kWh]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ARIMA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5.4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SARIMAX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4.1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LSTM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3.8</a:t>
                      </a:r>
                      <a:endParaRPr sz="14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Prophet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/>
                        <a:t>5.5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Conclusion &amp; Perspectives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9" name="Google Shape;35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5" name="Google Shape;365;p56"/>
          <p:cNvSpPr txBox="1">
            <a:spLocks noGrp="1"/>
          </p:cNvSpPr>
          <p:nvPr>
            <p:ph type="body" idx="1"/>
          </p:nvPr>
        </p:nvSpPr>
        <p:spPr>
          <a:xfrm>
            <a:off x="672000" y="1333475"/>
            <a:ext cx="7969500" cy="3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50"/>
              <a:buChar char="●"/>
            </a:pPr>
            <a:r>
              <a:rPr lang="en" sz="1750">
                <a:solidFill>
                  <a:schemeClr val="accent2"/>
                </a:solidFill>
                <a:highlight>
                  <a:srgbClr val="FFFFFF"/>
                </a:highlight>
              </a:rPr>
              <a:t>Obtenir plus de données pour mieux faire nos prédictions</a:t>
            </a:r>
            <a:endParaRPr sz="17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50"/>
              <a:buChar char="●"/>
            </a:pPr>
            <a:r>
              <a:rPr lang="en" sz="1750">
                <a:solidFill>
                  <a:schemeClr val="accent2"/>
                </a:solidFill>
                <a:highlight>
                  <a:srgbClr val="FFFFFF"/>
                </a:highlight>
              </a:rPr>
              <a:t> La radiation(UV Index), la température et l’humidité semblent être des paramètres importants pour mieux générer de l’énergie solaire</a:t>
            </a:r>
            <a:endParaRPr sz="17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50"/>
              <a:buChar char="●"/>
            </a:pPr>
            <a:r>
              <a:rPr lang="en" sz="1750">
                <a:solidFill>
                  <a:schemeClr val="accent2"/>
                </a:solidFill>
                <a:highlight>
                  <a:srgbClr val="FFFFFF"/>
                </a:highlight>
              </a:rPr>
              <a:t>Pour la production d'énergie, le modèle XGBoost fonctionne le mieux (score de 0,82 R2)</a:t>
            </a:r>
            <a:endParaRPr sz="17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972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50"/>
              <a:buChar char="●"/>
            </a:pPr>
            <a:r>
              <a:rPr lang="en" sz="1750">
                <a:solidFill>
                  <a:schemeClr val="accent2"/>
                </a:solidFill>
                <a:highlight>
                  <a:srgbClr val="FFFFFF"/>
                </a:highlight>
              </a:rPr>
              <a:t>Pour la consommation d'énergie, le modèle LSTM fonctionne le mieux (3,8 [kWh] RMSE).</a:t>
            </a:r>
            <a:endParaRPr sz="17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quantile regression K-near neighbors method to find 300 household energy consumption and generation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selection for energy consumption prediction</a:t>
            </a:r>
            <a:endParaRPr/>
          </a:p>
        </p:txBody>
      </p:sp>
      <p:pic>
        <p:nvPicPr>
          <p:cNvPr id="372" name="Google Shape;37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025" y="2518050"/>
            <a:ext cx="37338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375" y="2518050"/>
            <a:ext cx="36766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02713" y="68541"/>
            <a:ext cx="2580180" cy="12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Perspectives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8"/>
          <p:cNvSpPr txBox="1">
            <a:spLocks noGrp="1"/>
          </p:cNvSpPr>
          <p:nvPr>
            <p:ph type="ctrTitle" idx="4294967295"/>
          </p:nvPr>
        </p:nvSpPr>
        <p:spPr>
          <a:xfrm>
            <a:off x="626076" y="1873350"/>
            <a:ext cx="7833983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 pour votre aimable attention ! </a:t>
            </a:r>
            <a:br>
              <a:rPr lang="en" sz="3600" b="1" i="0" u="none" strike="noStrike" cap="none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3600" b="1" i="0" u="none" strike="noStrike" cap="none" dirty="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Merci Jedha et tous les profs!!</a:t>
            </a:r>
            <a:endParaRPr sz="3600" b="1" i="0" u="none" strike="noStrike" cap="none" dirty="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1" name="Google Shape;38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3307" y="337767"/>
            <a:ext cx="3209944" cy="153558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8"/>
          <p:cNvSpPr txBox="1">
            <a:spLocks noGrp="1"/>
          </p:cNvSpPr>
          <p:nvPr>
            <p:ph type="ctrTitle" idx="4294967295"/>
          </p:nvPr>
        </p:nvSpPr>
        <p:spPr>
          <a:xfrm>
            <a:off x="626076" y="3725863"/>
            <a:ext cx="2789734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Question(s) ? </a:t>
            </a:r>
            <a:endParaRPr sz="2400" b="1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3" name="Google Shape;383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727" y="719237"/>
            <a:ext cx="797425" cy="8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les questions, si il y a.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month, by week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0" name="Google Shape;40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1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088809"/>
            <a:ext cx="3032033" cy="365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350" y="1274550"/>
            <a:ext cx="2953275" cy="34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Energy consumption by week and weekend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9" name="Google Shape;40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7660" y="1050134"/>
            <a:ext cx="5679047" cy="365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3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Daily energy generation and consumption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7" name="Google Shape;41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Google Shape;419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2685" y="1036100"/>
            <a:ext cx="6221958" cy="36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2513100" cy="19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Contexte :</a:t>
            </a:r>
            <a:endParaRPr sz="2400" b="1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FF00FF"/>
                </a:solidFill>
                <a:latin typeface="Inter"/>
                <a:ea typeface="Inter"/>
                <a:cs typeface="Inter"/>
                <a:sym typeface="Inter"/>
              </a:rPr>
              <a:t>Transition énergétique</a:t>
            </a: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" name="Google Shape;12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/>
        </p:nvSpPr>
        <p:spPr>
          <a:xfrm>
            <a:off x="4218675" y="185800"/>
            <a:ext cx="4712700" cy="46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0900" y="59125"/>
            <a:ext cx="5803099" cy="50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	Project idea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5" name="Google Shape;42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4"/>
          <p:cNvSpPr txBox="1">
            <a:spLocks noGrp="1"/>
          </p:cNvSpPr>
          <p:nvPr>
            <p:ph type="body" idx="1"/>
          </p:nvPr>
        </p:nvSpPr>
        <p:spPr>
          <a:xfrm>
            <a:off x="311700" y="1100700"/>
            <a:ext cx="79917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energy: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is in a transition to new kinds of energy: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enabled software platform for trading renewable energy and environmental commodities.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“Energy independence is new independence.”</a:t>
            </a:r>
            <a:endParaRPr i="1"/>
          </a:p>
        </p:txBody>
      </p:sp>
      <p:pic>
        <p:nvPicPr>
          <p:cNvPr id="427" name="Google Shape;42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075" y="2908875"/>
            <a:ext cx="3072226" cy="18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4"/>
          <p:cNvSpPr txBox="1"/>
          <p:nvPr/>
        </p:nvSpPr>
        <p:spPr>
          <a:xfrm>
            <a:off x="7534200" y="4767225"/>
            <a:ext cx="11565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Image source</a:t>
            </a:r>
            <a:endParaRPr sz="900"/>
          </a:p>
        </p:txBody>
      </p:sp>
      <p:sp>
        <p:nvSpPr>
          <p:cNvPr id="429" name="Google Shape;429;p64"/>
          <p:cNvSpPr txBox="1"/>
          <p:nvPr/>
        </p:nvSpPr>
        <p:spPr>
          <a:xfrm>
            <a:off x="463375" y="3671325"/>
            <a:ext cx="43002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The peer-to-peer nature of blockchain could provide a particularly useful answer to the existing problems we see within energy networks around the world.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ctrTitle" idx="4294967295"/>
          </p:nvPr>
        </p:nvSpPr>
        <p:spPr>
          <a:xfrm>
            <a:off x="1192676" y="403300"/>
            <a:ext cx="6716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Hottest vs Coldest month consumption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5" name="Google Shape;43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5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324" y="860200"/>
            <a:ext cx="6307210" cy="40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</a:t>
            </a:r>
            <a:endParaRPr/>
          </a:p>
        </p:txBody>
      </p:sp>
      <p:sp>
        <p:nvSpPr>
          <p:cNvPr id="443" name="Google Shape;443;p66"/>
          <p:cNvSpPr txBox="1">
            <a:spLocks noGrp="1"/>
          </p:cNvSpPr>
          <p:nvPr>
            <p:ph type="body" idx="1"/>
          </p:nvPr>
        </p:nvSpPr>
        <p:spPr>
          <a:xfrm>
            <a:off x="467050" y="1105200"/>
            <a:ext cx="81687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Important parameters:</a:t>
            </a: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AR:</a:t>
            </a:r>
            <a:r>
              <a:rPr lang="en" sz="14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Auto-regressive aspect of the model, which incorporates past values. 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Integrate:</a:t>
            </a:r>
            <a:r>
              <a:rPr lang="en" sz="14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   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Integrated part of the model. Effect the amount of differencing to apply to a time series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MA:</a:t>
            </a:r>
            <a:r>
              <a:rPr lang="en" sz="14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400" b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Moving average part of the model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47950"/>
            <a:ext cx="8430473" cy="17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Time series</a:t>
            </a:r>
            <a:endParaRPr/>
          </a:p>
        </p:txBody>
      </p:sp>
      <p:sp>
        <p:nvSpPr>
          <p:cNvPr id="450" name="Google Shape;450;p67"/>
          <p:cNvSpPr txBox="1">
            <a:spLocks noGrp="1"/>
          </p:cNvSpPr>
          <p:nvPr>
            <p:ph type="body" idx="1"/>
          </p:nvPr>
        </p:nvSpPr>
        <p:spPr>
          <a:xfrm>
            <a:off x="311700" y="1174275"/>
            <a:ext cx="4443600" cy="3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chemeClr val="accent2"/>
                </a:solidFill>
                <a:highlight>
                  <a:srgbClr val="FFFFFF"/>
                </a:highlight>
              </a:rPr>
              <a:t>Why time series is special?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lang="en" sz="1650" b="1">
                <a:solidFill>
                  <a:schemeClr val="accent2"/>
                </a:solidFill>
                <a:highlight>
                  <a:srgbClr val="FFFFFF"/>
                </a:highlight>
              </a:rPr>
              <a:t>Level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The baseline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lang="en" sz="1650" b="1">
                <a:solidFill>
                  <a:schemeClr val="accent2"/>
                </a:solidFill>
                <a:highlight>
                  <a:srgbClr val="FFFFFF"/>
                </a:highlight>
              </a:rPr>
              <a:t>Trend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Behavior of the series over time.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lang="en" sz="1650" b="1">
                <a:solidFill>
                  <a:schemeClr val="accent2"/>
                </a:solidFill>
                <a:highlight>
                  <a:srgbClr val="FFFFFF"/>
                </a:highlight>
              </a:rPr>
              <a:t>Seasonality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Repeating patterns or cycles of behavior over time.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lang="en" sz="1650" b="1">
                <a:solidFill>
                  <a:schemeClr val="accent2"/>
                </a:solidFill>
                <a:highlight>
                  <a:srgbClr val="FFFFFF"/>
                </a:highlight>
              </a:rPr>
              <a:t>Noise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Variability in the observations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50"/>
              <a:buChar char="●"/>
            </a:pPr>
            <a:r>
              <a:rPr lang="en" sz="1650" b="1">
                <a:solidFill>
                  <a:schemeClr val="accent2"/>
                </a:solidFill>
                <a:highlight>
                  <a:srgbClr val="FFFFFF"/>
                </a:highlight>
              </a:rPr>
              <a:t>Stationarity</a:t>
            </a:r>
            <a:r>
              <a:rPr lang="en" sz="1650">
                <a:solidFill>
                  <a:schemeClr val="accent2"/>
                </a:solidFill>
                <a:highlight>
                  <a:srgbClr val="FFFFFF"/>
                </a:highlight>
              </a:rPr>
              <a:t>: A time series is stationary when the mean, variance, and autocorrelation are constant over time</a:t>
            </a:r>
            <a:endParaRPr sz="16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451" name="Google Shape;4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50" y="1665975"/>
            <a:ext cx="40195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7"/>
          <p:cNvSpPr txBox="1">
            <a:spLocks noGrp="1"/>
          </p:cNvSpPr>
          <p:nvPr>
            <p:ph type="body" idx="1"/>
          </p:nvPr>
        </p:nvSpPr>
        <p:spPr>
          <a:xfrm>
            <a:off x="6487800" y="4473725"/>
            <a:ext cx="23445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</a:rPr>
              <a:t>ARIMA model</a:t>
            </a:r>
            <a:endParaRPr sz="11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model</a:t>
            </a:r>
            <a:endParaRPr/>
          </a:p>
        </p:txBody>
      </p:sp>
      <p:sp>
        <p:nvSpPr>
          <p:cNvPr id="458" name="Google Shape;458;p68"/>
          <p:cNvSpPr txBox="1">
            <a:spLocks noGrp="1"/>
          </p:cNvSpPr>
          <p:nvPr>
            <p:ph type="body" idx="1"/>
          </p:nvPr>
        </p:nvSpPr>
        <p:spPr>
          <a:xfrm>
            <a:off x="467050" y="1105200"/>
            <a:ext cx="81687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Find best parameters: auto_arima (GridSeachCV in arima)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59" name="Google Shape;4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75" y="1680625"/>
            <a:ext cx="5784000" cy="26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8"/>
          <p:cNvSpPr txBox="1">
            <a:spLocks noGrp="1"/>
          </p:cNvSpPr>
          <p:nvPr>
            <p:ph type="body" idx="1"/>
          </p:nvPr>
        </p:nvSpPr>
        <p:spPr>
          <a:xfrm>
            <a:off x="2269125" y="4370150"/>
            <a:ext cx="23445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accent2"/>
                </a:solidFill>
                <a:highlight>
                  <a:srgbClr val="FFFFFF"/>
                </a:highlight>
              </a:rPr>
              <a:t>Window rolling technic</a:t>
            </a:r>
            <a:endParaRPr sz="11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LSTM model</a:t>
            </a:r>
            <a:endParaRPr/>
          </a:p>
        </p:txBody>
      </p:sp>
      <p:sp>
        <p:nvSpPr>
          <p:cNvPr id="466" name="Google Shape;466;p69"/>
          <p:cNvSpPr txBox="1">
            <a:spLocks noGrp="1"/>
          </p:cNvSpPr>
          <p:nvPr>
            <p:ph type="body" idx="1"/>
          </p:nvPr>
        </p:nvSpPr>
        <p:spPr>
          <a:xfrm>
            <a:off x="388500" y="1353125"/>
            <a:ext cx="36849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 simple LSTM model with 2 layers(input 100), 1 Dense layer (output 1), loss function:mae, optimizer:adam.</a:t>
            </a:r>
            <a:endParaRPr sz="1400">
              <a:solidFill>
                <a:schemeClr val="accent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7" name="Google Shape;467;p69"/>
          <p:cNvSpPr txBox="1">
            <a:spLocks noGrp="1"/>
          </p:cNvSpPr>
          <p:nvPr>
            <p:ph type="body" idx="1"/>
          </p:nvPr>
        </p:nvSpPr>
        <p:spPr>
          <a:xfrm>
            <a:off x="6086875" y="4125750"/>
            <a:ext cx="1632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Loss in train, test set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468" name="Google Shape;4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375" y="1404925"/>
            <a:ext cx="395287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endParaRPr/>
          </a:p>
        </p:txBody>
      </p:sp>
      <p:sp>
        <p:nvSpPr>
          <p:cNvPr id="474" name="Google Shape;474;p70"/>
          <p:cNvSpPr txBox="1">
            <a:spLocks noGrp="1"/>
          </p:cNvSpPr>
          <p:nvPr>
            <p:ph type="body" idx="1"/>
          </p:nvPr>
        </p:nvSpPr>
        <p:spPr>
          <a:xfrm>
            <a:off x="183225" y="1320700"/>
            <a:ext cx="6363000" cy="12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We can see more detail in Prophet result! 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475" name="Google Shape;475;p70"/>
          <p:cNvSpPr txBox="1">
            <a:spLocks noGrp="1"/>
          </p:cNvSpPr>
          <p:nvPr>
            <p:ph type="body" idx="1"/>
          </p:nvPr>
        </p:nvSpPr>
        <p:spPr>
          <a:xfrm>
            <a:off x="5632913" y="3480175"/>
            <a:ext cx="1632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Prophet result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476" name="Google Shape;4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00" y="2023850"/>
            <a:ext cx="8839200" cy="66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00" y="2844440"/>
            <a:ext cx="8839201" cy="54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29575"/>
            <a:ext cx="5037826" cy="1613925"/>
          </a:xfrm>
          <a:prstGeom prst="rect">
            <a:avLst/>
          </a:prstGeom>
          <a:noFill/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endParaRPr/>
          </a:p>
        </p:txBody>
      </p:sp>
      <p:sp>
        <p:nvSpPr>
          <p:cNvPr id="484" name="Google Shape;484;p71"/>
          <p:cNvSpPr txBox="1">
            <a:spLocks noGrp="1"/>
          </p:cNvSpPr>
          <p:nvPr>
            <p:ph type="body" idx="1"/>
          </p:nvPr>
        </p:nvSpPr>
        <p:spPr>
          <a:xfrm>
            <a:off x="411825" y="1320700"/>
            <a:ext cx="6363000" cy="12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accent2"/>
                </a:solidFill>
                <a:highlight>
                  <a:srgbClr val="FFFFFF"/>
                </a:highlight>
              </a:rPr>
              <a:t>Prophet uses models trend, seasonality and HOLIDAY effects, and irreducible error.</a:t>
            </a:r>
            <a:endParaRPr sz="12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485" name="Google Shape;485;p71"/>
          <p:cNvSpPr txBox="1">
            <a:spLocks noGrp="1"/>
          </p:cNvSpPr>
          <p:nvPr>
            <p:ph type="body" idx="1"/>
          </p:nvPr>
        </p:nvSpPr>
        <p:spPr>
          <a:xfrm>
            <a:off x="5771338" y="4663075"/>
            <a:ext cx="1632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Decomposition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486" name="Google Shape;4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475" y="1753063"/>
            <a:ext cx="2064374" cy="2769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71"/>
          <p:cNvGrpSpPr/>
          <p:nvPr/>
        </p:nvGrpSpPr>
        <p:grpSpPr>
          <a:xfrm>
            <a:off x="816925" y="2050950"/>
            <a:ext cx="3067050" cy="1495425"/>
            <a:chOff x="480350" y="2033700"/>
            <a:chExt cx="3067050" cy="1495425"/>
          </a:xfrm>
        </p:grpSpPr>
        <p:pic>
          <p:nvPicPr>
            <p:cNvPr id="488" name="Google Shape;48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350" y="2033700"/>
              <a:ext cx="3067050" cy="149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71"/>
            <p:cNvSpPr/>
            <p:nvPr/>
          </p:nvSpPr>
          <p:spPr>
            <a:xfrm>
              <a:off x="1156600" y="2784150"/>
              <a:ext cx="2200800" cy="4143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71"/>
          <p:cNvSpPr txBox="1">
            <a:spLocks noGrp="1"/>
          </p:cNvSpPr>
          <p:nvPr>
            <p:ph type="body" idx="1"/>
          </p:nvPr>
        </p:nvSpPr>
        <p:spPr>
          <a:xfrm>
            <a:off x="1784563" y="3650425"/>
            <a:ext cx="16323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</a:rPr>
              <a:t>Prophet </a:t>
            </a:r>
            <a:endParaRPr sz="105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/>
          <p:nvPr/>
        </p:nvSpPr>
        <p:spPr>
          <a:xfrm>
            <a:off x="5500" y="-17775"/>
            <a:ext cx="48846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390600" y="1138675"/>
            <a:ext cx="45099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b="1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Méthodologie adoptée: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  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4890100" y="632675"/>
            <a:ext cx="4079400" cy="4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 b="0" i="0" u="none" strike="noStrike" cap="non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Recherche les données</a:t>
            </a:r>
            <a:endParaRPr sz="2400" b="0" i="0" u="none" strike="noStrike" cap="non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 b="0" i="0" u="none" strike="noStrike" cap="non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EDA</a:t>
            </a:r>
            <a:endParaRPr sz="2400" b="0" i="0" u="none" strike="noStrike" cap="non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 b="0" i="0" u="none" strike="noStrike" cap="non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sz="2400" b="0" i="0" u="none" strike="noStrike" cap="non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○"/>
            </a:pPr>
            <a:r>
              <a:rPr lang="en" sz="2400" b="0" i="0" u="none" strike="noStrike" cap="non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Feature selection</a:t>
            </a:r>
            <a:endParaRPr sz="2400" b="0" i="0" u="none" strike="noStrike" cap="non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 b="0" i="0" u="none" strike="noStrike" cap="non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Résultats</a:t>
            </a:r>
            <a:endParaRPr sz="2400" b="0" i="0" u="none" strike="noStrike" cap="non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 b="0" i="0" u="none" strike="noStrike" cap="none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Conclusions</a:t>
            </a:r>
            <a:endParaRPr sz="2400" b="0" i="0" u="none" strike="noStrike" cap="none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955"/>
              </a:buClr>
              <a:buSzPts val="2400"/>
              <a:buFont typeface="Inter"/>
              <a:buChar char="●"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Recherche les données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2" name="Google Shape;14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Les données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8" name="Google Shape;14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463375" y="1239475"/>
            <a:ext cx="7416600" cy="11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Les données de ce projet proviennent de l’API de Ausgrid et concernent 300 foyers équipés de systèmes solaires sur le toit.</a:t>
            </a:r>
            <a:endParaRPr sz="1400"/>
          </a:p>
        </p:txBody>
      </p:sp>
      <p:pic>
        <p:nvPicPr>
          <p:cNvPr id="150" name="Google Shape;150;p31" descr="Une image contenant horloge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4397" y="212536"/>
            <a:ext cx="1895708" cy="926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31"/>
          <p:cNvGrpSpPr/>
          <p:nvPr/>
        </p:nvGrpSpPr>
        <p:grpSpPr>
          <a:xfrm>
            <a:off x="10225" y="1954004"/>
            <a:ext cx="9144000" cy="3189421"/>
            <a:chOff x="10225" y="1954004"/>
            <a:chExt cx="9144000" cy="3189421"/>
          </a:xfrm>
        </p:grpSpPr>
        <p:sp>
          <p:nvSpPr>
            <p:cNvPr id="152" name="Google Shape;152;p31"/>
            <p:cNvSpPr/>
            <p:nvPr/>
          </p:nvSpPr>
          <p:spPr>
            <a:xfrm>
              <a:off x="10225" y="4892025"/>
              <a:ext cx="9144000" cy="251400"/>
            </a:xfrm>
            <a:prstGeom prst="rect">
              <a:avLst/>
            </a:prstGeom>
            <a:solidFill>
              <a:srgbClr val="C3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3" name="Google Shape;153;p31" descr="Une image contenant texte, carte&#10;&#10;Description générée automatiquement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35802" y="1954004"/>
              <a:ext cx="2418350" cy="2721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37632" y="2571750"/>
              <a:ext cx="2313318" cy="20154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5" name="Google Shape;155;p31"/>
            <p:cNvCxnSpPr/>
            <p:nvPr/>
          </p:nvCxnSpPr>
          <p:spPr>
            <a:xfrm rot="10800000" flipH="1">
              <a:off x="5607000" y="2566425"/>
              <a:ext cx="950400" cy="92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31"/>
            <p:cNvCxnSpPr>
              <a:endCxn id="153" idx="2"/>
            </p:cNvCxnSpPr>
            <p:nvPr/>
          </p:nvCxnSpPr>
          <p:spPr>
            <a:xfrm>
              <a:off x="5511977" y="4027602"/>
              <a:ext cx="2133000" cy="64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57" name="Google Shape;157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0975" y="2665575"/>
              <a:ext cx="3064250" cy="18278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" name="Google Shape;158;p31"/>
            <p:cNvCxnSpPr/>
            <p:nvPr/>
          </p:nvCxnSpPr>
          <p:spPr>
            <a:xfrm rot="10800000" flipH="1">
              <a:off x="2898650" y="2626025"/>
              <a:ext cx="641400" cy="1199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31"/>
            <p:cNvCxnSpPr/>
            <p:nvPr/>
          </p:nvCxnSpPr>
          <p:spPr>
            <a:xfrm>
              <a:off x="2863025" y="4098950"/>
              <a:ext cx="689100" cy="451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 b="0" i="0" u="none" strike="noStrike" cap="none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Pour les données météorologiques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5" name="Google Shape;16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449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Nous avons utilisé les informations météorologiques de DarkSky.net. Nous avons fait du web-scraping pour obtenir 3 ans de données météo, température, indice UV, neige.</a:t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2300" y="2166275"/>
            <a:ext cx="5604299" cy="247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2490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overview</a:t>
            </a:r>
            <a:endParaRPr sz="2500" b="0" i="0" u="none" strike="noStrike" cap="none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6" name="Google Shape;176;p33"/>
          <p:cNvGraphicFramePr/>
          <p:nvPr/>
        </p:nvGraphicFramePr>
        <p:xfrm>
          <a:off x="333100" y="983213"/>
          <a:ext cx="4032700" cy="2194410"/>
        </p:xfrm>
        <a:graphic>
          <a:graphicData uri="http://schemas.openxmlformats.org/drawingml/2006/table">
            <a:tbl>
              <a:tblPr>
                <a:noFill/>
                <a:tableStyleId>{05FE9784-375B-490C-8FD7-850E5FA003F6}</a:tableStyleId>
              </a:tblPr>
              <a:tblGrid>
                <a:gridCol w="134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Australia, East coast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2010-2013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observations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 household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(52602 observations)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Repeat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Every 30 mins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Energy Consumption(GC)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7" name="Google Shape;177;p33"/>
          <p:cNvSpPr txBox="1">
            <a:spLocks noGrp="1"/>
          </p:cNvSpPr>
          <p:nvPr>
            <p:ph type="body" idx="1"/>
          </p:nvPr>
        </p:nvSpPr>
        <p:spPr>
          <a:xfrm>
            <a:off x="1082325" y="3201600"/>
            <a:ext cx="23217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Data for energy consumption</a:t>
            </a:r>
            <a:endParaRPr sz="1100"/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5746725" y="4565525"/>
            <a:ext cx="23217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/>
              <a:t>Data for energy generation</a:t>
            </a:r>
            <a:endParaRPr sz="1100"/>
          </a:p>
        </p:txBody>
      </p:sp>
      <p:graphicFrame>
        <p:nvGraphicFramePr>
          <p:cNvPr id="179" name="Google Shape;179;p33"/>
          <p:cNvGraphicFramePr/>
          <p:nvPr/>
        </p:nvGraphicFramePr>
        <p:xfrm>
          <a:off x="4643650" y="983213"/>
          <a:ext cx="4032700" cy="3657420"/>
        </p:xfrm>
        <a:graphic>
          <a:graphicData uri="http://schemas.openxmlformats.org/drawingml/2006/table">
            <a:tbl>
              <a:tblPr>
                <a:noFill/>
                <a:tableStyleId>{05FE9784-375B-490C-8FD7-850E5FA003F6}</a:tableStyleId>
              </a:tblPr>
              <a:tblGrid>
                <a:gridCol w="134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Australia, East coast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2010-2013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observations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 household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(52602 observations)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Repeat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Every 30 mins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Temperature, Humidity,UV Index, Cloud Cover, Rain chance, Snow chance, Dew point, Pressure, Wind speed, Wind Gust, Wind Bearing, Visibility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Target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Energy Generation(GG)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896</Words>
  <Application>Microsoft Office PowerPoint</Application>
  <PresentationFormat>Affichage à l'écran (16:9)</PresentationFormat>
  <Paragraphs>186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Georgia</vt:lpstr>
      <vt:lpstr>Arial</vt:lpstr>
      <vt:lpstr>Inter</vt:lpstr>
      <vt:lpstr>Raleway</vt:lpstr>
      <vt:lpstr>Simple Light</vt:lpstr>
      <vt:lpstr>Simple Light</vt:lpstr>
      <vt:lpstr>Data Science Bootcamp</vt:lpstr>
      <vt:lpstr>Prédire la production &amp;  la consommation d’énergie</vt:lpstr>
      <vt:lpstr>Objectif :  Construire un modèle de Machine Learning qui prédit la production et la consommation d’énergie d’une installation solaire.</vt:lpstr>
      <vt:lpstr>Contexte :  Transition énergétique.   </vt:lpstr>
      <vt:lpstr>Méthodologie adoptée:   </vt:lpstr>
      <vt:lpstr>Recherche les données</vt:lpstr>
      <vt:lpstr>Les données</vt:lpstr>
      <vt:lpstr>Pour les données météorologiques</vt:lpstr>
      <vt:lpstr>Data overview</vt:lpstr>
      <vt:lpstr>EDA</vt:lpstr>
      <vt:lpstr>Average High and Low Temperature</vt:lpstr>
      <vt:lpstr>Energy consumption by month, by week</vt:lpstr>
      <vt:lpstr>Energy consumption by week and weekend</vt:lpstr>
      <vt:lpstr>Daily energy generation and consumption</vt:lpstr>
      <vt:lpstr>Energy generation and consumption hourly</vt:lpstr>
      <vt:lpstr>Energy generation and features</vt:lpstr>
      <vt:lpstr>Energy generation vs UV Index</vt:lpstr>
      <vt:lpstr>Energy generation vs Temperature</vt:lpstr>
      <vt:lpstr>Energy generation vs Humidity</vt:lpstr>
      <vt:lpstr>Temperature, humidity and generation</vt:lpstr>
      <vt:lpstr>Modélisation sur la production d'énergie</vt:lpstr>
      <vt:lpstr>Feature selection</vt:lpstr>
      <vt:lpstr>Modèles et Résultats</vt:lpstr>
      <vt:lpstr>Modélisation sur la consommation d'énergie</vt:lpstr>
      <vt:lpstr>Forecasting Time series</vt:lpstr>
      <vt:lpstr>ARIMA modeling</vt:lpstr>
      <vt:lpstr>SARIMAX model</vt:lpstr>
      <vt:lpstr>Naive LSTM model</vt:lpstr>
      <vt:lpstr>Facebook Prophet</vt:lpstr>
      <vt:lpstr>Modèles et Résultats</vt:lpstr>
      <vt:lpstr>Conclusion &amp; Perspectives</vt:lpstr>
      <vt:lpstr>Conclusion</vt:lpstr>
      <vt:lpstr>Perspectives</vt:lpstr>
      <vt:lpstr>Merci pour votre aimable attention !  Merci Jedha et tous les profs!!</vt:lpstr>
      <vt:lpstr>Présentation PowerPoint</vt:lpstr>
      <vt:lpstr>Pour les questions, si il y a.</vt:lpstr>
      <vt:lpstr>Energy consumption by month, by week</vt:lpstr>
      <vt:lpstr>Energy consumption by week and weekend</vt:lpstr>
      <vt:lpstr>Daily energy generation and consumption</vt:lpstr>
      <vt:lpstr> Project idea</vt:lpstr>
      <vt:lpstr>Hottest vs Coldest month consumption</vt:lpstr>
      <vt:lpstr>ARIMA model</vt:lpstr>
      <vt:lpstr>Forecasting Time series</vt:lpstr>
      <vt:lpstr>ARIMA model</vt:lpstr>
      <vt:lpstr>Naive LSTM model</vt:lpstr>
      <vt:lpstr>Facebook Prophet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Bootcamp</dc:title>
  <cp:lastModifiedBy>flaude banza</cp:lastModifiedBy>
  <cp:revision>6</cp:revision>
  <dcterms:modified xsi:type="dcterms:W3CDTF">2020-08-31T14:53:00Z</dcterms:modified>
</cp:coreProperties>
</file>